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9.xml" ContentType="application/vnd.openxmlformats-officedocument.presentationml.notesSlide+xml"/>
  <Override PartName="/ppt/tags/tag62.xml" ContentType="application/vnd.openxmlformats-officedocument.presentationml.tags+xml"/>
  <Override PartName="/ppt/notesSlides/notesSlide10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1.xml" ContentType="application/vnd.openxmlformats-officedocument.presentationml.notesSlide+xml"/>
  <Override PartName="/ppt/tags/tag70.xml" ContentType="application/vnd.openxmlformats-officedocument.presentationml.tags+xml"/>
  <Override PartName="/ppt/notesSlides/notesSlide12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3.xml" ContentType="application/vnd.openxmlformats-officedocument.presentationml.notesSlide+xml"/>
  <Override PartName="/ppt/tags/tag90.xml" ContentType="application/vnd.openxmlformats-officedocument.presentationml.tags+xml"/>
  <Override PartName="/ppt/notesSlides/notesSlide1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5.xml" ContentType="application/vnd.openxmlformats-officedocument.presentationml.notesSlide+xml"/>
  <Override PartName="/ppt/tags/tag1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1.xml" ContentType="application/vnd.openxmlformats-officedocument.presentationml.tags+xml"/>
  <Override PartName="/ppt/notesSlides/notesSlide17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8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9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20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1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1111" r:id="rId2"/>
    <p:sldId id="1158" r:id="rId3"/>
    <p:sldId id="429" r:id="rId4"/>
    <p:sldId id="1278" r:id="rId5"/>
    <p:sldId id="1279" r:id="rId6"/>
    <p:sldId id="1314" r:id="rId7"/>
    <p:sldId id="1316" r:id="rId8"/>
    <p:sldId id="1181" r:id="rId9"/>
    <p:sldId id="1319" r:id="rId10"/>
    <p:sldId id="1320" r:id="rId11"/>
    <p:sldId id="1311" r:id="rId12"/>
    <p:sldId id="1321" r:id="rId13"/>
    <p:sldId id="1282" r:id="rId14"/>
    <p:sldId id="1322" r:id="rId15"/>
    <p:sldId id="1255" r:id="rId16"/>
    <p:sldId id="1323" r:id="rId17"/>
    <p:sldId id="1324" r:id="rId18"/>
    <p:sldId id="1317" r:id="rId19"/>
    <p:sldId id="1184" r:id="rId20"/>
    <p:sldId id="1257" r:id="rId21"/>
    <p:sldId id="1318" r:id="rId22"/>
    <p:sldId id="1120" r:id="rId23"/>
  </p:sldIdLst>
  <p:sldSz cx="12192000" cy="6858000"/>
  <p:notesSz cx="6858000" cy="9144000"/>
  <p:embeddedFontLst>
    <p:embeddedFont>
      <p:font typeface="锦绣宋体" panose="02010600030101010101" charset="-122"/>
      <p:regular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微软雅黑" panose="020B0503020204020204" pitchFamily="34" charset="-122"/>
      <p:regular r:id="rId29"/>
      <p:bold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DD7"/>
    <a:srgbClr val="4D7EC2"/>
    <a:srgbClr val="F0F0F0"/>
    <a:srgbClr val="E0E0E0"/>
    <a:srgbClr val="491F68"/>
    <a:srgbClr val="10439D"/>
    <a:srgbClr val="0E419C"/>
    <a:srgbClr val="DEEBF7"/>
    <a:srgbClr val="90BCEA"/>
    <a:srgbClr val="204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473-56B5-33C7-2BBE-5443184A6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E873D0-3B53-34BA-86A7-884C6E508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CA21F9-8616-3BF5-9D5A-CC650A580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35920C-86E2-8663-F752-963FDE760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961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0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DAF8-0D5C-04D2-EBF8-63865846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1C6F8B-EECB-4601-EE86-B8675C2BB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7E704C-D2D3-738E-6803-2C4F1BAE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C7F57A-6537-D530-847D-8E334BF9C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759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987E-4FFA-AD4F-9343-64527BE9E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1DD1DF-422F-E540-EF5F-D78ACCB4C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30D969-DE44-6C0C-161B-865ECD0B2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65DC9F-8968-8750-C934-764760CA34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F1645-DD6C-5BFA-5411-01019558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1BFE33-F379-B34F-CD29-DCACCAE27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F63FFC-FBCD-1D97-BE9E-348FE1730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4FAA3F-0583-44CB-B33D-CAB6223CD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91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27D7A-7A10-43B1-A9AF-62DCEA26B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A76509-CC8B-FAC9-B022-D29924577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449319-4D6A-65EB-9B7F-F8823C41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4A023-C802-78EC-42D5-3F625FA20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731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8D1A-7533-F625-D955-D0BBE8B96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F97958-36D7-3C8C-A41D-2AAFD8FA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2458EC-3628-2B4A-B4B0-E0D50EFE8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EA8D66-869F-2582-A99B-D016AC7393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567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1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AF04-3C18-2F4A-AD3D-C2C87D8D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0DF805-4BFC-9045-8842-123C6AC41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1DB6A4-105F-487C-8A11-129132DCE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A0C17-4C55-757A-C01E-C69707F15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7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91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85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FC66E-52D7-133B-269D-84297D930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C38F0B-591C-B1CE-8DD3-CC4C0171B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842DB2-4711-943D-A085-1AFB37071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E547A4-09DB-0B9D-7CA5-474417862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91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9EBD-E5A2-60ED-F560-1EB9256DF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1CA853-31DB-9C0A-F5A8-335160331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119374-8472-FE1C-104A-4FD0FB3E8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CA27AA-76B9-E08E-BA67-9EE465604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1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89C81-4809-FB41-7A3D-65A7A707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0FADE5-32C7-8482-D741-45027897F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61711D-3529-6A0B-796A-D72EF0595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E59327-0716-D817-B6A4-6BE77DC3E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2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25.pn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image" Target="../media/image24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5.png"/><Relationship Id="rId5" Type="http://schemas.openxmlformats.org/officeDocument/2006/relationships/tags" Target="../tags/tag67.xml"/><Relationship Id="rId10" Type="http://schemas.openxmlformats.org/officeDocument/2006/relationships/image" Target="../media/image23.png"/><Relationship Id="rId4" Type="http://schemas.openxmlformats.org/officeDocument/2006/relationships/tags" Target="../tags/tag66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image" Target="../media/image29.png"/><Relationship Id="rId3" Type="http://schemas.openxmlformats.org/officeDocument/2006/relationships/tags" Target="../tags/tag73.xml"/><Relationship Id="rId21" Type="http://schemas.openxmlformats.org/officeDocument/2006/relationships/notesSlide" Target="../notesSlides/notesSlide1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image" Target="../media/image28.png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slideLayout" Target="../slideLayouts/slideLayout1.xml"/><Relationship Id="rId29" Type="http://schemas.microsoft.com/office/2007/relationships/hdphoto" Target="../media/hdphoto2.wdp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image" Target="../media/image27.png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image" Target="../media/image5.png"/><Relationship Id="rId27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tags" Target="../tags/tag108.xml"/><Relationship Id="rId26" Type="http://schemas.openxmlformats.org/officeDocument/2006/relationships/image" Target="../media/image35.png"/><Relationship Id="rId3" Type="http://schemas.openxmlformats.org/officeDocument/2006/relationships/tags" Target="../tags/tag93.xml"/><Relationship Id="rId21" Type="http://schemas.openxmlformats.org/officeDocument/2006/relationships/notesSlide" Target="../notesSlides/notesSlide15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tags" Target="../tags/tag107.xml"/><Relationship Id="rId25" Type="http://schemas.openxmlformats.org/officeDocument/2006/relationships/image" Target="../media/image34.png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24" Type="http://schemas.openxmlformats.org/officeDocument/2006/relationships/image" Target="../media/image33.png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23" Type="http://schemas.openxmlformats.org/officeDocument/2006/relationships/image" Target="../media/image32.png"/><Relationship Id="rId10" Type="http://schemas.openxmlformats.org/officeDocument/2006/relationships/tags" Target="../tags/tag100.xml"/><Relationship Id="rId19" Type="http://schemas.openxmlformats.org/officeDocument/2006/relationships/tags" Target="../tags/tag109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Relationship Id="rId22" Type="http://schemas.openxmlformats.org/officeDocument/2006/relationships/image" Target="../media/image5.png"/><Relationship Id="rId27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0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1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11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microsoft.com/office/2007/relationships/hdphoto" Target="../media/hdphoto1.wdp"/><Relationship Id="rId5" Type="http://schemas.openxmlformats.org/officeDocument/2006/relationships/tags" Target="../tags/tag118.xml"/><Relationship Id="rId10" Type="http://schemas.openxmlformats.org/officeDocument/2006/relationships/image" Target="../media/image8.png"/><Relationship Id="rId4" Type="http://schemas.openxmlformats.org/officeDocument/2006/relationships/tags" Target="../tags/tag117.xml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6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2.xml"/><Relationship Id="rId7" Type="http://schemas.openxmlformats.org/officeDocument/2006/relationships/image" Target="../media/image39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5.xml"/><Relationship Id="rId7" Type="http://schemas.openxmlformats.org/officeDocument/2006/relationships/image" Target="../media/image41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2.png"/><Relationship Id="rId4" Type="http://schemas.openxmlformats.org/officeDocument/2006/relationships/tags" Target="../tags/tag126.xml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43.pn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3.jpeg"/><Relationship Id="rId5" Type="http://schemas.openxmlformats.org/officeDocument/2006/relationships/tags" Target="../tags/tag131.xml"/><Relationship Id="rId10" Type="http://schemas.openxmlformats.org/officeDocument/2006/relationships/notesSlide" Target="../notesSlides/notesSlide22.xml"/><Relationship Id="rId4" Type="http://schemas.openxmlformats.org/officeDocument/2006/relationships/tags" Target="../tags/tag130.xml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.xml"/><Relationship Id="rId7" Type="http://schemas.openxmlformats.org/officeDocument/2006/relationships/image" Target="../media/image7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1.png"/><Relationship Id="rId2" Type="http://schemas.openxmlformats.org/officeDocument/2006/relationships/tags" Target="../tags/tag14.xml"/><Relationship Id="rId16" Type="http://schemas.openxmlformats.org/officeDocument/2006/relationships/image" Target="../media/image10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image" Target="../media/image9.png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image" Target="../media/image13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image" Target="../media/image12.png"/><Relationship Id="rId2" Type="http://schemas.openxmlformats.org/officeDocument/2006/relationships/tags" Target="../tags/tag25.xml"/><Relationship Id="rId16" Type="http://schemas.openxmlformats.org/officeDocument/2006/relationships/image" Target="../media/image5.png"/><Relationship Id="rId20" Type="http://schemas.openxmlformats.org/officeDocument/2006/relationships/image" Target="../media/image15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notesSlide" Target="../notesSlides/notesSlide5.xml"/><Relationship Id="rId10" Type="http://schemas.openxmlformats.org/officeDocument/2006/relationships/tags" Target="../tags/tag33.xml"/><Relationship Id="rId19" Type="http://schemas.openxmlformats.org/officeDocument/2006/relationships/image" Target="../media/image14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9.xml"/><Relationship Id="rId7" Type="http://schemas.openxmlformats.org/officeDocument/2006/relationships/image" Target="../media/image1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2.xml"/><Relationship Id="rId7" Type="http://schemas.openxmlformats.org/officeDocument/2006/relationships/image" Target="../media/image19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4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microsoft.com/office/2007/relationships/hdphoto" Target="../media/hdphoto1.wdp"/><Relationship Id="rId5" Type="http://schemas.openxmlformats.org/officeDocument/2006/relationships/tags" Target="../tags/tag47.xml"/><Relationship Id="rId10" Type="http://schemas.openxmlformats.org/officeDocument/2006/relationships/image" Target="../media/image8.png"/><Relationship Id="rId4" Type="http://schemas.openxmlformats.org/officeDocument/2006/relationships/tags" Target="../tags/tag46.xml"/><Relationship Id="rId9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image" Target="../media/image13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image" Target="../media/image12.png"/><Relationship Id="rId2" Type="http://schemas.openxmlformats.org/officeDocument/2006/relationships/tags" Target="../tags/tag50.xml"/><Relationship Id="rId16" Type="http://schemas.openxmlformats.org/officeDocument/2006/relationships/image" Target="../media/image5.png"/><Relationship Id="rId20" Type="http://schemas.openxmlformats.org/officeDocument/2006/relationships/image" Target="../media/image15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notesSlide" Target="../notesSlides/notesSlide9.xml"/><Relationship Id="rId10" Type="http://schemas.openxmlformats.org/officeDocument/2006/relationships/tags" Target="../tags/tag58.xml"/><Relationship Id="rId19" Type="http://schemas.openxmlformats.org/officeDocument/2006/relationships/image" Target="../media/image14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425305" cy="3338790"/>
            <a:chOff x="953" y="2208"/>
            <a:chExt cx="14843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2025年5月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457B2E-C224-0BC1-BFD1-917AB5F28A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89785" y="3664751"/>
            <a:ext cx="8595995" cy="10899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 defTabSz="685800" eaLnBrk="0" hangingPunct="0"/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电容充放电显示器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AF3C7E-BF88-6C55-98C3-1FFE48621801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CF6A1-C496-0F01-34D2-7C6D210C6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4C314C8-44DB-6117-157C-738012E8A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0F0D52-5D00-6A66-96DD-FC69E4BC5319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0308633-32CB-196B-04D5-9F74A64DACAD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0A111FB-37CD-0D17-6B87-C2850861D98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DFBAB13-46D0-D788-31BE-40486D3BBE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ABE29A1-B1F5-EF33-084E-E3BB39CFCB7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E570A2-8567-2C5A-0F9D-A6885ED22B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52DD79E-E072-2C91-5BFE-DBB21F21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13F11D9-87EB-6B97-99D3-E4C2CF8AF64E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0AA0A3-EB2A-09C3-B269-63F2A5992746}"/>
              </a:ext>
            </a:extLst>
          </p:cNvPr>
          <p:cNvSpPr/>
          <p:nvPr/>
        </p:nvSpPr>
        <p:spPr>
          <a:xfrm>
            <a:off x="6089966" y="2247629"/>
            <a:ext cx="489765" cy="1651000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79A2D2-4A52-AC35-D03B-D519686AB13A}"/>
              </a:ext>
            </a:extLst>
          </p:cNvPr>
          <p:cNvSpPr txBox="1"/>
          <p:nvPr/>
        </p:nvSpPr>
        <p:spPr>
          <a:xfrm>
            <a:off x="933774" y="4802685"/>
            <a:ext cx="2680122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正极在上，负极在下。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045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39C638-071A-A4AF-964E-3BA5074B01E5}"/>
              </a:ext>
            </a:extLst>
          </p:cNvPr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1kΩ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5829F-9FE4-306B-1664-A3380AD7F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3A5AAF1-6AB4-2164-9FEC-3822A675D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E812B7-1C4D-1B52-0DE0-8A566D46B7A0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075680D-C6E5-2E48-28CB-45C835CEEE28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8CC3233-3FD8-0F6D-006C-73D34044BD0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32254FE-385F-BAFA-80BF-BC1DC6A14E5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5274D3B-A7F7-1494-FA71-9565382E5F1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02F6E6-A5AD-8846-DF47-F1EE65205D6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9CAB4AF-163A-9A29-A957-86DCE0A77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D66F000-B64C-B45F-937D-9CE2CB4509A1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C2ECAA-831E-2200-5DFE-EB0647D4893D}"/>
              </a:ext>
            </a:extLst>
          </p:cNvPr>
          <p:cNvSpPr/>
          <p:nvPr/>
        </p:nvSpPr>
        <p:spPr>
          <a:xfrm>
            <a:off x="2199385" y="1734275"/>
            <a:ext cx="2135548" cy="272897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3CB504-DB96-5307-0CE7-444ABE5F07AC}"/>
              </a:ext>
            </a:extLst>
          </p:cNvPr>
          <p:cNvSpPr txBox="1"/>
          <p:nvPr/>
        </p:nvSpPr>
        <p:spPr>
          <a:xfrm>
            <a:off x="1026907" y="4986839"/>
            <a:ext cx="1755376" cy="4426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Ω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3F41AB-EED7-E253-A9FA-8A8C475B86D2}"/>
              </a:ext>
            </a:extLst>
          </p:cNvPr>
          <p:cNvSpPr/>
          <p:nvPr/>
        </p:nvSpPr>
        <p:spPr>
          <a:xfrm>
            <a:off x="6644385" y="1734275"/>
            <a:ext cx="2135548" cy="272897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82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957A00-BA74-676B-A371-C595189AC8EE}"/>
              </a:ext>
            </a:extLst>
          </p:cNvPr>
          <p:cNvSpPr txBox="1"/>
          <p:nvPr/>
        </p:nvSpPr>
        <p:spPr>
          <a:xfrm>
            <a:off x="7222770" y="1307901"/>
            <a:ext cx="411932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请挑出一个红色发光二极管和一个绿色发光二极管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69B72-DCAE-1783-9C0B-B996DE7BF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37A8418-D5A4-542C-64C9-3920A479D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FD9D5C4-FB9D-B2D2-3EF6-0725598DF8CA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C3AB3F0-9B87-9382-7F2F-6E6D473C73EF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74BFA74-2841-C089-F9AA-E54FF2F8E3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DC137AF-51A4-BC6C-6CB8-35CFC48CB76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DB62048-3E9D-1055-4944-A99441F67BA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C184F9-3554-B5C7-5758-69CE0622302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709B3B-C978-8FCB-CB71-E310B3E57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91B284E-6DC2-0A66-594F-9A3720B89855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A7AAF4-737F-F98A-A6F0-34802F59B19A}"/>
              </a:ext>
            </a:extLst>
          </p:cNvPr>
          <p:cNvSpPr/>
          <p:nvPr/>
        </p:nvSpPr>
        <p:spPr>
          <a:xfrm>
            <a:off x="4536152" y="1735667"/>
            <a:ext cx="1669915" cy="271505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800217-4679-B406-2D01-1805DF8BA7AB}"/>
              </a:ext>
            </a:extLst>
          </p:cNvPr>
          <p:cNvSpPr txBox="1"/>
          <p:nvPr/>
        </p:nvSpPr>
        <p:spPr>
          <a:xfrm>
            <a:off x="933774" y="4802685"/>
            <a:ext cx="1995693" cy="112371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个发光二极管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441201-3189-C359-0ED4-BF721D8A2A4C}"/>
              </a:ext>
            </a:extLst>
          </p:cNvPr>
          <p:cNvSpPr/>
          <p:nvPr/>
        </p:nvSpPr>
        <p:spPr>
          <a:xfrm>
            <a:off x="9838267" y="2277534"/>
            <a:ext cx="254000" cy="1650999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1D7758-AC43-7CAE-CA00-3B25F7EA2879}"/>
              </a:ext>
            </a:extLst>
          </p:cNvPr>
          <p:cNvSpPr txBox="1"/>
          <p:nvPr/>
        </p:nvSpPr>
        <p:spPr>
          <a:xfrm>
            <a:off x="10196308" y="3566552"/>
            <a:ext cx="1648560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长引脚在上，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短引脚在下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BF0C68-7CA7-3B74-1862-F39458C4038C}"/>
              </a:ext>
            </a:extLst>
          </p:cNvPr>
          <p:cNvSpPr txBox="1"/>
          <p:nvPr/>
        </p:nvSpPr>
        <p:spPr>
          <a:xfrm>
            <a:off x="4134175" y="2170588"/>
            <a:ext cx="1648560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长引脚在左，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短引脚在右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02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6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D91B8-4A91-19D6-F808-CAEE8E691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354DE00-AC03-22E4-751A-A851E4BF9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6251FF-1B0E-1284-CBCC-27B8D2ABAFA2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4450242-2863-8BBF-3593-16A1ABBC9D52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CB724D-52BC-7363-D615-0365D254167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7FEB262-BF1A-B2A1-EB43-B302419A2CF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A960449-155F-157E-BB33-FA78E2DA563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D1423CA-2D6C-A7BF-0B83-104CD95CB1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30F5BFD-5E0C-EBBC-CDF5-EB0F8F3CC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AED1C79-07E1-FCB9-2179-9A0459483B3D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952CD9-83FF-BB9F-CEE8-286B71AA9C03}"/>
              </a:ext>
            </a:extLst>
          </p:cNvPr>
          <p:cNvSpPr/>
          <p:nvPr/>
        </p:nvSpPr>
        <p:spPr>
          <a:xfrm>
            <a:off x="1096662" y="1371431"/>
            <a:ext cx="1003071" cy="3131573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42AFD2-51CC-CFAA-8FCD-7CEE17B74991}"/>
              </a:ext>
            </a:extLst>
          </p:cNvPr>
          <p:cNvSpPr txBox="1"/>
          <p:nvPr/>
        </p:nvSpPr>
        <p:spPr>
          <a:xfrm>
            <a:off x="933773" y="4802685"/>
            <a:ext cx="3096359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红线（正极）在上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黑线（负极）在下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先不要装最后一节电池！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1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5FE77-96D0-CC66-6A8E-6C97B19E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8DF5270-A62F-5FA4-80D4-BB5ACF4C2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8990A3-0B25-1E56-535B-846C8CC8F5E8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2F3026-D2F0-9DE9-2FEC-994B933D8819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2724903-B940-76F3-767F-1B9E8F4F7DE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B5AE049-D261-F640-8733-9572D148A8D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16904DC-DB86-B50C-5F79-5996F81B643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1AD9F8-0C91-0D7C-9230-2E0A2C9B6FB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9DF3038-1A54-1230-588C-EB1912440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B7AA637-C648-7F66-F14D-FFD91C173406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D959E6-733F-D577-12F2-4B02441E9EEF}"/>
              </a:ext>
            </a:extLst>
          </p:cNvPr>
          <p:cNvSpPr txBox="1"/>
          <p:nvPr/>
        </p:nvSpPr>
        <p:spPr>
          <a:xfrm>
            <a:off x="751099" y="2671799"/>
            <a:ext cx="4091491" cy="4426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用导电胶带顺着图案把电路连起来。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EF5A1B-BD69-4665-9085-E54ED1E1FC8D}"/>
              </a:ext>
            </a:extLst>
          </p:cNvPr>
          <p:cNvSpPr/>
          <p:nvPr/>
        </p:nvSpPr>
        <p:spPr>
          <a:xfrm rot="3946894">
            <a:off x="3897564" y="3695481"/>
            <a:ext cx="219660" cy="1013489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9FB64-2474-DCBB-D848-1988B91A00A0}"/>
              </a:ext>
            </a:extLst>
          </p:cNvPr>
          <p:cNvSpPr/>
          <p:nvPr/>
        </p:nvSpPr>
        <p:spPr>
          <a:xfrm rot="3946894">
            <a:off x="7528418" y="3703949"/>
            <a:ext cx="219660" cy="1013489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CD40F-2743-5FCB-8B3E-9A8DF9151827}"/>
              </a:ext>
            </a:extLst>
          </p:cNvPr>
          <p:cNvSpPr txBox="1"/>
          <p:nvPr/>
        </p:nvSpPr>
        <p:spPr>
          <a:xfrm>
            <a:off x="594751" y="5296354"/>
            <a:ext cx="6825286" cy="112371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在标有开关的地方将胶带向内折叠，避免与下方胶带粘上。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连好电路后再装上最后一节电池！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70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DC477-E2C2-F0A2-0C65-5AA47EBD7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96441A-E683-055A-4064-06E6897741B7}"/>
              </a:ext>
            </a:extLst>
          </p:cNvPr>
          <p:cNvGrpSpPr/>
          <p:nvPr/>
        </p:nvGrpSpPr>
        <p:grpSpPr>
          <a:xfrm>
            <a:off x="1245235" y="323215"/>
            <a:ext cx="4656032" cy="604520"/>
            <a:chOff x="716110" y="296170"/>
            <a:chExt cx="4656105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4D7B636-327F-3D4C-D2B0-4897E06CEF8B}"/>
                </a:ext>
              </a:extLst>
            </p:cNvPr>
            <p:cNvSpPr txBox="1"/>
            <p:nvPr/>
          </p:nvSpPr>
          <p:spPr>
            <a:xfrm>
              <a:off x="716110" y="296170"/>
              <a:ext cx="4656105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电容充放电电路原理讲解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B14DB11-9514-5E61-D789-AC1E99E2AB8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5998982-512F-A7A5-3EB9-E0A659F496A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7505F43-BFB0-5E1F-183F-B5482AF5C9D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02C081-2D20-CB83-45CD-CC787D90CA5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06037B7-18E7-B1A1-967F-B725694E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683DE38-53CD-5796-7150-3FED47C1B1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54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87327E9-96F3-053B-5EDF-828903F3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000250"/>
            <a:ext cx="7610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06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20876A-AA50-11D6-128F-2F437D0063D9}"/>
              </a:ext>
            </a:extLst>
          </p:cNvPr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B2EDDF-5B5B-53C7-082B-5CECF457CC37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B6D3844-63B5-F511-B41F-869C2067AE4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22A1B0-3741-CACC-C285-97212531BC07}"/>
              </a:ext>
            </a:extLst>
          </p:cNvPr>
          <p:cNvGrpSpPr/>
          <p:nvPr/>
        </p:nvGrpSpPr>
        <p:grpSpPr>
          <a:xfrm>
            <a:off x="4387852" y="3429248"/>
            <a:ext cx="3416320" cy="1230666"/>
            <a:chOff x="4375026" y="2848154"/>
            <a:chExt cx="3416320" cy="123066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3B528D-375F-C4D6-DDF2-F367918B4E8E}"/>
                </a:ext>
              </a:extLst>
            </p:cNvPr>
            <p:cNvSpPr txBox="1"/>
            <p:nvPr/>
          </p:nvSpPr>
          <p:spPr>
            <a:xfrm>
              <a:off x="4375026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14589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pitchFamily="34" charset="-122"/>
                  <a:cs typeface="+mn-cs"/>
                </a:rPr>
                <a:t>电容串并联计算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91CD18D-A55E-3857-9CE1-E195ECB49425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206F2BE-59F5-6021-4ADB-390D460415A0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10068560" cy="1465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电容充放电显示器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本实验旨在带领同学们探究电容这一元器件的工作原理，指导同学们亲手搭建一个利用小灯泡展示电容充放电过程的电路。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实验目标：依据装配图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将导电胶带和元器件连成电路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，实现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电容充放电显示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5418136" y="574450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A8C37-0590-1214-CDEB-2041F5AAE6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8" t="33259" r="10000" b="22593"/>
          <a:stretch/>
        </p:blipFill>
        <p:spPr>
          <a:xfrm>
            <a:off x="1555525" y="2616604"/>
            <a:ext cx="8588188" cy="30666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20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ECA0A06-002A-364B-A283-964543CC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6" y="1705237"/>
            <a:ext cx="8384021" cy="34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9B82D3-AEB4-854B-928F-9E44F8D3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8" y="4698401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3075753" cy="604520"/>
            <a:chOff x="716110" y="296170"/>
            <a:chExt cx="307580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307580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电容串并联计算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电容并联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B5345F-637A-A932-B350-B1CE5CCB5D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88823" y="1454895"/>
            <a:ext cx="2796989" cy="38132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+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 / V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5F2E9A-C9E5-F757-F5F0-7A7CD820FAB3}"/>
              </a:ext>
            </a:extLst>
          </p:cNvPr>
          <p:cNvSpPr txBox="1"/>
          <p:nvPr/>
        </p:nvSpPr>
        <p:spPr>
          <a:xfrm>
            <a:off x="4207962" y="3099346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C4DC8A-E5E5-C6CB-1107-D414512E6140}"/>
              </a:ext>
            </a:extLst>
          </p:cNvPr>
          <p:cNvSpPr txBox="1"/>
          <p:nvPr/>
        </p:nvSpPr>
        <p:spPr>
          <a:xfrm>
            <a:off x="5937567" y="309010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86F39-9153-4BA4-D11C-EB1BF9CC3728}"/>
              </a:ext>
            </a:extLst>
          </p:cNvPr>
          <p:cNvSpPr/>
          <p:nvPr/>
        </p:nvSpPr>
        <p:spPr>
          <a:xfrm>
            <a:off x="4207962" y="2642175"/>
            <a:ext cx="2310070" cy="2569754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9C5542A-12EE-39E7-B9BF-EA602E530F2C}"/>
              </a:ext>
            </a:extLst>
          </p:cNvPr>
          <p:cNvSpPr/>
          <p:nvPr/>
        </p:nvSpPr>
        <p:spPr>
          <a:xfrm rot="20294603">
            <a:off x="1979189" y="4746380"/>
            <a:ext cx="2118544" cy="484632"/>
          </a:xfrm>
          <a:prstGeom prst="leftRightArrow">
            <a:avLst/>
          </a:prstGeom>
          <a:solidFill>
            <a:srgbClr val="E5DDD7">
              <a:alpha val="49804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3DAF64-0F50-4FDC-2993-A709F418EF78}"/>
              </a:ext>
            </a:extLst>
          </p:cNvPr>
          <p:cNvSpPr/>
          <p:nvPr/>
        </p:nvSpPr>
        <p:spPr>
          <a:xfrm>
            <a:off x="409924" y="4561490"/>
            <a:ext cx="1231384" cy="1564550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166AB3-EA37-05AD-B2BD-CAA416BC878B}"/>
              </a:ext>
            </a:extLst>
          </p:cNvPr>
          <p:cNvSpPr txBox="1"/>
          <p:nvPr/>
        </p:nvSpPr>
        <p:spPr>
          <a:xfrm>
            <a:off x="709272" y="465465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813433-3B92-3AD5-1521-39DF17B05FAD}"/>
              </a:ext>
            </a:extLst>
          </p:cNvPr>
          <p:cNvSpPr txBox="1"/>
          <p:nvPr/>
        </p:nvSpPr>
        <p:spPr>
          <a:xfrm>
            <a:off x="409924" y="515561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5CB87DF-48A1-B2C4-8D3A-34BB3EA45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614" y="5579315"/>
            <a:ext cx="5896798" cy="53347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F27A1-0FFA-3154-53AF-7D9A50674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BFAD81A-58A6-B16C-CA0B-FF336710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0" y="1417851"/>
            <a:ext cx="6676396" cy="417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99C8A7-708B-EBD9-F04D-E7BC0C592F53}"/>
              </a:ext>
            </a:extLst>
          </p:cNvPr>
          <p:cNvGrpSpPr/>
          <p:nvPr/>
        </p:nvGrpSpPr>
        <p:grpSpPr>
          <a:xfrm>
            <a:off x="1245236" y="323215"/>
            <a:ext cx="3007100" cy="604520"/>
            <a:chOff x="716111" y="296170"/>
            <a:chExt cx="3007147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64A7A61-B156-FF53-CA79-EA0571B47A83}"/>
                </a:ext>
              </a:extLst>
            </p:cNvPr>
            <p:cNvSpPr txBox="1"/>
            <p:nvPr/>
          </p:nvSpPr>
          <p:spPr>
            <a:xfrm>
              <a:off x="716111" y="296170"/>
              <a:ext cx="3007147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电容串并联计算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04DFDDF-EC8C-5F46-C821-E078A56D35B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201A16-2541-21E9-DCB6-3E06948768A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8C30C6-7AA1-E28E-0D17-22F8F69E95F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A2ECC2B-E708-96EB-276B-0CF0DC51335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4157E8-F4FB-A4B3-467E-5EF6EC31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93EA902-A04B-0EAE-0903-9178B1A672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电容串联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9824B-12AB-C2C5-2DB3-342A7BE98BB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00268" y="822325"/>
            <a:ext cx="2696689" cy="57888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 = CV = It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A01739-60D4-E40F-B25F-6A3630533878}"/>
              </a:ext>
            </a:extLst>
          </p:cNvPr>
          <p:cNvSpPr txBox="1"/>
          <p:nvPr/>
        </p:nvSpPr>
        <p:spPr>
          <a:xfrm>
            <a:off x="4656399" y="2552750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974230-8A26-12A6-BC1E-1DC89FF26B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68579" y="570547"/>
            <a:ext cx="3183411" cy="469915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①同一支路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相同，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It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时，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0.5V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0.5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 = Q’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0.5CV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0B18E0AF-3FF7-8BAA-1D5C-164DA789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8" y="4701529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AF18442-BE3D-FA86-3B1C-331B12C326D6}"/>
              </a:ext>
            </a:extLst>
          </p:cNvPr>
          <p:cNvSpPr/>
          <p:nvPr/>
        </p:nvSpPr>
        <p:spPr>
          <a:xfrm>
            <a:off x="482894" y="4564618"/>
            <a:ext cx="1231384" cy="1564550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40B703-A98E-7A87-12C4-DF4419083106}"/>
              </a:ext>
            </a:extLst>
          </p:cNvPr>
          <p:cNvSpPr txBox="1"/>
          <p:nvPr/>
        </p:nvSpPr>
        <p:spPr>
          <a:xfrm>
            <a:off x="782242" y="465778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E618B-1AAB-AE74-A268-88267FBED39E}"/>
              </a:ext>
            </a:extLst>
          </p:cNvPr>
          <p:cNvSpPr txBox="1"/>
          <p:nvPr/>
        </p:nvSpPr>
        <p:spPr>
          <a:xfrm>
            <a:off x="482894" y="5158745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DB2EE1-FA46-F686-2272-05B1A80D58F5}"/>
              </a:ext>
            </a:extLst>
          </p:cNvPr>
          <p:cNvSpPr txBox="1"/>
          <p:nvPr/>
        </p:nvSpPr>
        <p:spPr>
          <a:xfrm>
            <a:off x="4203157" y="267925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983CCE-FF46-0C0B-F2CD-CE4255290005}"/>
              </a:ext>
            </a:extLst>
          </p:cNvPr>
          <p:cNvSpPr txBox="1"/>
          <p:nvPr/>
        </p:nvSpPr>
        <p:spPr>
          <a:xfrm>
            <a:off x="4144241" y="391799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162CCA-5650-BC8A-24E7-197D3463D8EE}"/>
              </a:ext>
            </a:extLst>
          </p:cNvPr>
          <p:cNvSpPr/>
          <p:nvPr/>
        </p:nvSpPr>
        <p:spPr>
          <a:xfrm>
            <a:off x="4252335" y="2233216"/>
            <a:ext cx="906088" cy="3493132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2EFB19-EBBC-C7CB-0E86-7BFADEEC422E}"/>
              </a:ext>
            </a:extLst>
          </p:cNvPr>
          <p:cNvSpPr txBox="1"/>
          <p:nvPr/>
        </p:nvSpPr>
        <p:spPr>
          <a:xfrm>
            <a:off x="4656399" y="3723943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3CB05B-6ED2-5D7F-4394-8B86C92E53F1}"/>
              </a:ext>
            </a:extLst>
          </p:cNvPr>
          <p:cNvSpPr txBox="1"/>
          <p:nvPr/>
        </p:nvSpPr>
        <p:spPr>
          <a:xfrm>
            <a:off x="4673709" y="4898435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箭头: 左右 32">
            <a:extLst>
              <a:ext uri="{FF2B5EF4-FFF2-40B4-BE49-F238E27FC236}">
                <a16:creationId xmlns:a16="http://schemas.microsoft.com/office/drawing/2014/main" id="{24E0EADE-F4E0-7A4B-1E5B-1E0C7B3393CC}"/>
              </a:ext>
            </a:extLst>
          </p:cNvPr>
          <p:cNvSpPr/>
          <p:nvPr/>
        </p:nvSpPr>
        <p:spPr>
          <a:xfrm rot="20849141">
            <a:off x="2076279" y="4804939"/>
            <a:ext cx="1907759" cy="484632"/>
          </a:xfrm>
          <a:prstGeom prst="leftRightArrow">
            <a:avLst/>
          </a:prstGeom>
          <a:solidFill>
            <a:srgbClr val="E5DDD7">
              <a:alpha val="49804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A8D18EA-DADA-7F93-6443-5A75E26BD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5903" y="5648619"/>
            <a:ext cx="4833711" cy="74982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8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067518" y="3140322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认识电容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890ED4-B9FC-046F-34A5-5588448A73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298378" y="945991"/>
            <a:ext cx="3481270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pF (m,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u, n, p, f)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859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E1F0-F927-78AA-342D-CD43501C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D5AD85-80F8-2F92-4E5D-C46F30D1F1FD}"/>
              </a:ext>
            </a:extLst>
          </p:cNvPr>
          <p:cNvGrpSpPr/>
          <p:nvPr/>
        </p:nvGrpSpPr>
        <p:grpSpPr>
          <a:xfrm>
            <a:off x="1245235" y="323215"/>
            <a:ext cx="1829659" cy="604520"/>
            <a:chOff x="716110" y="296170"/>
            <a:chExt cx="1829688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C43A112-E698-2956-9DF8-4EC0860DF66A}"/>
                </a:ext>
              </a:extLst>
            </p:cNvPr>
            <p:cNvSpPr txBox="1"/>
            <p:nvPr/>
          </p:nvSpPr>
          <p:spPr>
            <a:xfrm>
              <a:off x="716110" y="296170"/>
              <a:ext cx="1829688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电容充电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A52A32C-8B05-E3DF-E4BA-6D935F5B36B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FFB880F-C4BA-07E7-EBD4-F9998D2FAF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B8413D6-4419-58D8-6182-CAFEB0F43CC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F3403D-8A66-9C75-B716-A02B2D7308A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59F0F7-0362-4456-5005-A5F25862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A14C684-4CC3-A8B1-96ED-AD7D54778BA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CF66BF-83DE-2E7B-2F03-7EBAC3D80D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19847" y="4415383"/>
            <a:ext cx="10579866" cy="187132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当开关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闭合，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时，电容器的两个极板分别与电源的正负极相连，与电源正极相连的金属极板上的自由电子在电源电压作用下，形成电流流向与电源负极相连的金属极板。此时，与电源正极相连的金属极板失去电子逐渐积累正电荷，而与电源负极相连的金属极板获得电子逐渐积累负电荷，两金属板携带的正负电荷数始终保持大小相等，方向相反，直到极板间的电压与电源电压相等，充电结束，这个过程将电源的电能转化为电容器的电能并储存起来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419553-40D6-FD5A-321F-B643CD45B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671975"/>
            <a:ext cx="5400336" cy="254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B51CD7B-E6FF-8BED-C424-73BD2C77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112627"/>
            <a:ext cx="4086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4C02506-F6FA-A578-442B-5E6D843E7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20" y="1441142"/>
            <a:ext cx="33909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F9AED69-9A3A-CFC2-BE87-27DE0C779D0A}"/>
              </a:ext>
            </a:extLst>
          </p:cNvPr>
          <p:cNvSpPr/>
          <p:nvPr/>
        </p:nvSpPr>
        <p:spPr>
          <a:xfrm>
            <a:off x="8078786" y="1571109"/>
            <a:ext cx="489765" cy="474861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88059-06FC-2283-AEF2-68D0162DFBB9}"/>
              </a:ext>
            </a:extLst>
          </p:cNvPr>
          <p:cNvSpPr txBox="1"/>
          <p:nvPr/>
        </p:nvSpPr>
        <p:spPr>
          <a:xfrm>
            <a:off x="7497135" y="645495"/>
            <a:ext cx="1443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b="0" i="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容电压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5459DB-B887-9902-8791-6A31A0787969}"/>
              </a:ext>
            </a:extLst>
          </p:cNvPr>
          <p:cNvSpPr txBox="1"/>
          <p:nvPr/>
        </p:nvSpPr>
        <p:spPr>
          <a:xfrm>
            <a:off x="9117108" y="627506"/>
            <a:ext cx="1400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U: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电源电压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2FFE52-4B9D-667A-0305-67E2DC24C9B0}"/>
              </a:ext>
            </a:extLst>
          </p:cNvPr>
          <p:cNvSpPr txBox="1"/>
          <p:nvPr/>
        </p:nvSpPr>
        <p:spPr>
          <a:xfrm>
            <a:off x="10019803" y="2346991"/>
            <a:ext cx="1464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回路电阻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1577B5-E8C6-1C58-8A67-B95B68B2AE5C}"/>
              </a:ext>
            </a:extLst>
          </p:cNvPr>
          <p:cNvSpPr txBox="1"/>
          <p:nvPr/>
        </p:nvSpPr>
        <p:spPr>
          <a:xfrm>
            <a:off x="10283875" y="1042142"/>
            <a:ext cx="1400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回路电容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388568A-2E73-B354-AE1F-9C5FD65ED73F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8219092" y="1014827"/>
            <a:ext cx="104577" cy="55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F156DAE-C86F-1552-B19B-F69C21F286E9}"/>
              </a:ext>
            </a:extLst>
          </p:cNvPr>
          <p:cNvSpPr/>
          <p:nvPr/>
        </p:nvSpPr>
        <p:spPr>
          <a:xfrm>
            <a:off x="9268696" y="1571109"/>
            <a:ext cx="401060" cy="474861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0AE2311-CFCD-667F-FC94-61B9BBE7A2BF}"/>
              </a:ext>
            </a:extLst>
          </p:cNvPr>
          <p:cNvCxnSpPr>
            <a:cxnSpLocks/>
            <a:stCxn id="19" idx="0"/>
            <a:endCxn id="12" idx="2"/>
          </p:cNvCxnSpPr>
          <p:nvPr/>
        </p:nvCxnSpPr>
        <p:spPr>
          <a:xfrm flipV="1">
            <a:off x="9469226" y="996838"/>
            <a:ext cx="348027" cy="574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B2CBCB5-AE51-7B6F-02E7-8782F3D952FF}"/>
              </a:ext>
            </a:extLst>
          </p:cNvPr>
          <p:cNvSpPr/>
          <p:nvPr/>
        </p:nvSpPr>
        <p:spPr>
          <a:xfrm>
            <a:off x="10709910" y="1735923"/>
            <a:ext cx="83790" cy="218608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2B959E1-DB60-9684-9ACC-689CC836A6AC}"/>
              </a:ext>
            </a:extLst>
          </p:cNvPr>
          <p:cNvSpPr/>
          <p:nvPr/>
        </p:nvSpPr>
        <p:spPr>
          <a:xfrm>
            <a:off x="10837981" y="1731099"/>
            <a:ext cx="83790" cy="218608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0DEA224-C80B-74F7-1315-85E7B9B69E53}"/>
              </a:ext>
            </a:extLst>
          </p:cNvPr>
          <p:cNvCxnSpPr>
            <a:cxnSpLocks/>
            <a:stCxn id="28" idx="0"/>
            <a:endCxn id="15" idx="2"/>
          </p:cNvCxnSpPr>
          <p:nvPr/>
        </p:nvCxnSpPr>
        <p:spPr>
          <a:xfrm flipV="1">
            <a:off x="10879876" y="1411474"/>
            <a:ext cx="104144" cy="31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BB3C737-B140-0584-F92C-26C51753C954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>
            <a:off x="10751805" y="1954531"/>
            <a:ext cx="0" cy="39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061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20E5-3680-8A75-3E81-FA2BC9C8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04E6CA4-5770-9001-F545-414776ABF2D9}"/>
              </a:ext>
            </a:extLst>
          </p:cNvPr>
          <p:cNvGrpSpPr/>
          <p:nvPr/>
        </p:nvGrpSpPr>
        <p:grpSpPr>
          <a:xfrm>
            <a:off x="1245235" y="323215"/>
            <a:ext cx="1731047" cy="604520"/>
            <a:chOff x="716110" y="296170"/>
            <a:chExt cx="17310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CCE8E98-40E9-022F-5838-07636B94B14F}"/>
                </a:ext>
              </a:extLst>
            </p:cNvPr>
            <p:cNvSpPr txBox="1"/>
            <p:nvPr/>
          </p:nvSpPr>
          <p:spPr>
            <a:xfrm>
              <a:off x="716110" y="296170"/>
              <a:ext cx="1731074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电容放电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C51B247-6BCB-EF8E-E040-CFB0702CAC3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AD53798-AC34-32CB-EC2A-31E56B95C65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D296FA0-89EF-77F1-66D1-75814220D4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BCFE667-5429-B37F-DC61-DD96A538D5B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CF19531-280E-6503-F079-2C981ED7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9F0C29E-813F-DD8B-9C8D-28BED5677C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E792EE-459E-D186-45F3-F330CEBAF6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69083" y="4412081"/>
            <a:ext cx="10322411" cy="157709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放电过程：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当开关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闭合时，由于充电后的电容器两个金属极板积累了相反的电荷，会在电路中形成电压。负电荷在电压的作用下，向带正电的金属极板上移动，形成电流，电容器开始放电，随着电荷的中和，电路中的电压差越来越小，电流越来越低，当所有电荷中和过程结束，金属板不再带电，电压减少为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，电容器放电完毕。</a:t>
            </a:r>
          </a:p>
          <a:p>
            <a:pPr indent="0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C82D30-5E35-10C0-B895-F20C8412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2" y="1657371"/>
            <a:ext cx="5400337" cy="254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40A63B-3921-D407-FD9D-1E6C1CDA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23" y="1048869"/>
            <a:ext cx="410527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39D3E24-9ED1-B1CD-99EA-6211A70A0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95" y="2505075"/>
            <a:ext cx="24384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07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3926184" y="3429248"/>
            <a:ext cx="4339650" cy="1230666"/>
            <a:chOff x="3913358" y="2848154"/>
            <a:chExt cx="433965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3913358" y="3140322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电容充放电电路制作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122C6-6925-8E2F-A832-23F59E03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341576A-84C8-86F1-D970-ED0EC5F1C13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8BEED0-3BC0-B8CF-654B-BE561778698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349D5F7-F16F-C09F-8FDF-C183F75A4A2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8BBA2F3-EF3F-CAA6-429F-EEDA8A496B25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6F0F6F9-8637-AAC3-CC26-F04A09F9B4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42CC71-13E2-0567-BC5C-1FD6786D6D5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37C6C38-7642-D7BB-85BE-2956913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0A85DAB-03E2-44D9-4E16-963A88AA80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4EF162-ECC8-53DD-C475-34722DE05E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E757B68-5AA7-C7B9-F499-5824DC6D4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4804D9F-92D9-9380-362C-AC78606A06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8ABD049-EE0B-2B9E-0ABF-A36CADB35C4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2C85AAE2-3592-FD0B-332C-FD96AE1C8B8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A3B5CD-2F0A-E746-AA6F-B5D9CF00757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B37ED3-7C3C-9B17-808D-2355AB73FCC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B15937-5661-3F74-FA73-064183539AF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D28920-181F-85C6-D91B-3D8C6BCD9D0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C9C828-4E75-353F-B0B1-3C20886F407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0268A9-D450-FF16-548A-878D7F80070C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5A7FE6-257E-A735-C84C-4F632E0DD8C7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946BF7-D4E3-ADE7-4387-1DD1E69D2E4F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E84399-F084-78BA-8D97-4AC553C8F7D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32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7476</TotalTime>
  <Words>1355</Words>
  <Application>Microsoft Office PowerPoint</Application>
  <PresentationFormat>宽屏</PresentationFormat>
  <Paragraphs>185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微软雅黑</vt:lpstr>
      <vt:lpstr>Times New Roman</vt:lpstr>
      <vt:lpstr>Calibri</vt:lpstr>
      <vt:lpstr>锦绣宋体</vt:lpstr>
      <vt:lpstr>等线</vt:lpstr>
      <vt:lpstr>Calibri Light</vt:lpstr>
      <vt:lpstr>Arial</vt:lpstr>
      <vt:lpstr>Wingdings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340</cp:revision>
  <dcterms:created xsi:type="dcterms:W3CDTF">2018-09-17T11:33:00Z</dcterms:created>
  <dcterms:modified xsi:type="dcterms:W3CDTF">2025-05-06T11:35:19Z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